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image" Target="../media/image3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gradFill rotWithShape="1">
          <a:gsLst>
            <a:gs pos="0">
              <a:srgbClr val="1A4F8A"/>
            </a:gs>
            <a:gs pos="100000">
              <a:srgbClr val="0D2D4D"/>
            </a:gs>
          </a:gsLst>
          <a:lin scaled="0"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3752756" y="1162050"/>
            <a:ext cx="4676658" cy="28575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3971825" y="4400550"/>
            <a:ext cx="4248043" cy="7619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1300"/>
              </a:spcAft>
            </a:pPr>
            <a:r>
              <a:rPr sz="3827" b="1">
                <a:solidFill>
                  <a:srgbClr val="FFFFFF"/>
                </a:solidFill>
              </a:rPr>
              <a:t>RetailDesk POS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2300" y="5353049"/>
            <a:ext cx="4276618" cy="34290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74" b="0">
                <a:solidFill>
                  <a:srgbClr val="A3C6FF"/>
                </a:solidFill>
              </a:rPr>
              <a:t>Android-Based Point of Sale Solution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gradFill rotWithShape="1">
          <a:gsLst>
            <a:gs pos="0">
              <a:srgbClr val="1A4F8A"/>
            </a:gs>
            <a:gs pos="100000">
              <a:srgbClr val="0D2D4D"/>
            </a:gs>
          </a:gsLst>
          <a:lin scaled="0"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66733" y="380999"/>
            <a:ext cx="3657508" cy="47624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2392" b="1">
                <a:solidFill>
                  <a:srgbClr val="FFFFFF"/>
                </a:solidFill>
              </a:rPr>
              <a:t>About RetailDesk POS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66733" y="1143000"/>
            <a:ext cx="5238619" cy="5334000"/>
          </a:xfrm>
          <a:prstGeom prst="roundRect">
            <a:avLst>
              <a:gd name="adj" fmla="val 4363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952476" y="2066924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1076298" y="2216467"/>
            <a:ext cx="228594" cy="1771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81110" y="2066924"/>
            <a:ext cx="4038499" cy="571500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A3C6FF"/>
                </a:solidFill>
              </a:rPr>
              <a:t>Innovation by Bonrix</a:t>
            </a:r>
            <a:r>
              <a:rPr sz="1196" b="0">
                <a:solidFill>
                  <a:srgbClr val="FFFFFF"/>
                </a:solidFill>
              </a:rPr>
              <a:t> - Leading software systems provider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52476" y="286702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1076298" y="3045142"/>
            <a:ext cx="228594" cy="1200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81110" y="2867025"/>
            <a:ext cx="4038499" cy="571500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A3C6FF"/>
                </a:solidFill>
              </a:rPr>
              <a:t>One-stop solution</a:t>
            </a:r>
            <a:r>
              <a:rPr sz="1196" b="0">
                <a:solidFill>
                  <a:srgbClr val="FFFFFF"/>
                </a:solidFill>
              </a:rPr>
              <a:t> with state-of-the-art POS features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52476" y="3667124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1076298" y="3822382"/>
            <a:ext cx="228594" cy="165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81110" y="3667124"/>
            <a:ext cx="3962300" cy="2857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A3C6FF"/>
                </a:solidFill>
              </a:rPr>
              <a:t>Universal compatibility</a:t>
            </a:r>
            <a:r>
              <a:rPr sz="1196" b="0">
                <a:solidFill>
                  <a:srgbClr val="FFFFFF"/>
                </a:solidFill>
              </a:rPr>
              <a:t> with Android 2.3+ devices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52476" y="437197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1104333" y="4495799"/>
            <a:ext cx="172523" cy="228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81110" y="4371975"/>
            <a:ext cx="3952776" cy="2857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A3C6FF"/>
                </a:solidFill>
              </a:rPr>
              <a:t>Multi-device support</a:t>
            </a:r>
            <a:r>
              <a:rPr sz="1196" b="0">
                <a:solidFill>
                  <a:srgbClr val="FFFFFF"/>
                </a:solidFill>
              </a:rPr>
              <a:t> - Kiosks, Tablets, Notebooks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52476" y="507682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>
            <a:off x="1076298" y="5222081"/>
            <a:ext cx="228594" cy="18573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81110" y="5076825"/>
            <a:ext cx="3400339" cy="2857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A3C6FF"/>
                </a:solidFill>
              </a:rPr>
              <a:t>Free starter version</a:t>
            </a:r>
            <a:r>
              <a:rPr sz="1196" b="0">
                <a:solidFill>
                  <a:srgbClr val="FFFFFF"/>
                </a:solidFill>
              </a:rPr>
              <a:t> with essential features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86342" y="1904999"/>
            <a:ext cx="5238619" cy="380999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gradFill rotWithShape="1">
          <a:gsLst>
            <a:gs pos="0">
              <a:srgbClr val="1A4F8A"/>
            </a:gs>
            <a:gs pos="100000">
              <a:srgbClr val="0D2D4D"/>
            </a:gs>
          </a:gsLst>
          <a:lin scaled="0"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66733" y="380999"/>
            <a:ext cx="2152596" cy="47624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2392" b="1">
                <a:solidFill>
                  <a:srgbClr val="FFFFFF"/>
                </a:solidFill>
              </a:rPr>
              <a:t>Key Features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66733" y="1143000"/>
            <a:ext cx="3467013" cy="2133599"/>
          </a:xfrm>
          <a:prstGeom prst="roundRect">
            <a:avLst>
              <a:gd name="adj" fmla="val 10714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066873" y="1371600"/>
            <a:ext cx="666733" cy="666750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2228794" y="1560129"/>
            <a:ext cx="342891" cy="2896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457" y="2190749"/>
            <a:ext cx="1362040" cy="2666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780"/>
              </a:spcAft>
            </a:pPr>
            <a:r>
              <a:rPr sz="1315" b="1">
                <a:solidFill>
                  <a:srgbClr val="A3C6FF"/>
                </a:solidFill>
              </a:rPr>
              <a:t>Easy Sale Point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5327" y="2571750"/>
            <a:ext cx="3009824" cy="47624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ctr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Product entry by name, UPC, and tags with quick search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362340" y="1143000"/>
            <a:ext cx="3467013" cy="2133599"/>
          </a:xfrm>
          <a:prstGeom prst="roundRect">
            <a:avLst>
              <a:gd name="adj" fmla="val 10714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5762480" y="1371600"/>
            <a:ext cx="666733" cy="666750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5924401" y="1598557"/>
            <a:ext cx="342891" cy="2128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19569" y="2190749"/>
            <a:ext cx="1743031" cy="2666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780"/>
              </a:spcAft>
            </a:pPr>
            <a:r>
              <a:rPr sz="1315" b="1">
                <a:solidFill>
                  <a:srgbClr val="A3C6FF"/>
                </a:solidFill>
              </a:rPr>
              <a:t>Customer Database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90935" y="2571750"/>
            <a:ext cx="3009824" cy="47624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ctr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Search customers by code/name with quick add option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057948" y="1143000"/>
            <a:ext cx="3467013" cy="2133599"/>
          </a:xfrm>
          <a:prstGeom prst="roundRect">
            <a:avLst>
              <a:gd name="adj" fmla="val 10714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9458088" y="1371600"/>
            <a:ext cx="666733" cy="666750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9620009" y="1583777"/>
            <a:ext cx="342891" cy="2423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115197" y="2190749"/>
            <a:ext cx="1352516" cy="2666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780"/>
              </a:spcAft>
            </a:pPr>
            <a:r>
              <a:rPr sz="1315" b="1">
                <a:solidFill>
                  <a:srgbClr val="A3C6FF"/>
                </a:solidFill>
              </a:rPr>
              <a:t>Split Payments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86542" y="2571750"/>
            <a:ext cx="3009824" cy="47624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ctr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Flexible payment options for single transactions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6733" y="3505199"/>
            <a:ext cx="3467013" cy="2133599"/>
          </a:xfrm>
          <a:prstGeom prst="roundRect">
            <a:avLst>
              <a:gd name="adj" fmla="val 10714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ounded Rectangle 18"/>
          <p:cNvSpPr/>
          <p:nvPr/>
        </p:nvSpPr>
        <p:spPr>
          <a:xfrm>
            <a:off x="2066873" y="3733799"/>
            <a:ext cx="666733" cy="666750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2228794" y="3922329"/>
            <a:ext cx="342891" cy="28969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66813" y="4552949"/>
            <a:ext cx="1866853" cy="2666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780"/>
              </a:spcAft>
            </a:pPr>
            <a:r>
              <a:rPr sz="1315" b="1">
                <a:solidFill>
                  <a:srgbClr val="A3C6FF"/>
                </a:solidFill>
              </a:rPr>
              <a:t>Invoice Management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5327" y="4933950"/>
            <a:ext cx="3009824" cy="47624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ctr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Park, save, void, or delete individual line items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362340" y="3505199"/>
            <a:ext cx="3467013" cy="2133599"/>
          </a:xfrm>
          <a:prstGeom prst="roundRect">
            <a:avLst>
              <a:gd name="adj" fmla="val 10714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ounded Rectangle 23"/>
          <p:cNvSpPr/>
          <p:nvPr/>
        </p:nvSpPr>
        <p:spPr>
          <a:xfrm>
            <a:off x="5762480" y="3733799"/>
            <a:ext cx="666733" cy="666750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>
            <a:off x="5924401" y="3922329"/>
            <a:ext cx="342891" cy="28969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324341" y="4552949"/>
            <a:ext cx="1543011" cy="2666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780"/>
              </a:spcAft>
            </a:pPr>
            <a:r>
              <a:rPr sz="1315" b="1">
                <a:solidFill>
                  <a:srgbClr val="A3C6FF"/>
                </a:solidFill>
              </a:rPr>
              <a:t>Barcode Receipts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90935" y="4933950"/>
            <a:ext cx="3009824" cy="47624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ctr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Preview invoices with barcode printing on receipts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057948" y="3505199"/>
            <a:ext cx="3467013" cy="2133599"/>
          </a:xfrm>
          <a:prstGeom prst="roundRect">
            <a:avLst>
              <a:gd name="adj" fmla="val 10714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Rounded Rectangle 28"/>
          <p:cNvSpPr/>
          <p:nvPr/>
        </p:nvSpPr>
        <p:spPr>
          <a:xfrm>
            <a:off x="9458088" y="3733799"/>
            <a:ext cx="666733" cy="666750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0" name="Picture 29" descr="image.png"/>
          <p:cNvPicPr>
            <a:picLocks noChangeAspect="1"/>
          </p:cNvPicPr>
          <p:nvPr/>
        </p:nvPicPr>
        <p:blipFill>
          <a:blip r:embed="rId7">
            <a:alphaModFix amt="100000"/>
          </a:blip>
          <a:stretch>
            <a:fillRect/>
          </a:stretch>
        </p:blipFill>
        <p:spPr>
          <a:xfrm>
            <a:off x="9620009" y="3934153"/>
            <a:ext cx="342891" cy="26604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715157" y="4552949"/>
            <a:ext cx="2152596" cy="2666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780"/>
              </a:spcAft>
            </a:pPr>
            <a:r>
              <a:rPr sz="1315" b="1">
                <a:solidFill>
                  <a:srgbClr val="A3C6FF"/>
                </a:solidFill>
              </a:rPr>
              <a:t>Comprehensive Reports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286542" y="4933950"/>
            <a:ext cx="3009824" cy="47624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ctr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Customer-wise sales, daily trends, category analysis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66733" y="5876925"/>
            <a:ext cx="3467013" cy="2133599"/>
          </a:xfrm>
          <a:prstGeom prst="roundRect">
            <a:avLst>
              <a:gd name="adj" fmla="val 10714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ounded Rectangle 33"/>
          <p:cNvSpPr/>
          <p:nvPr/>
        </p:nvSpPr>
        <p:spPr>
          <a:xfrm>
            <a:off x="2066873" y="6105525"/>
            <a:ext cx="666733" cy="666750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5" name="Picture 34" descr="image.png"/>
          <p:cNvPicPr>
            <a:picLocks noChangeAspect="1"/>
          </p:cNvPicPr>
          <p:nvPr/>
        </p:nvPicPr>
        <p:blipFill>
          <a:blip r:embed="rId8">
            <a:alphaModFix amt="100000"/>
          </a:blip>
          <a:stretch>
            <a:fillRect/>
          </a:stretch>
        </p:blipFill>
        <p:spPr>
          <a:xfrm>
            <a:off x="2228794" y="6317702"/>
            <a:ext cx="342891" cy="24239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609684" y="6924674"/>
            <a:ext cx="1571585" cy="2666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780"/>
              </a:spcAft>
            </a:pPr>
            <a:r>
              <a:rPr sz="1315" b="1">
                <a:solidFill>
                  <a:srgbClr val="A3C6FF"/>
                </a:solidFill>
              </a:rPr>
              <a:t>Backup &amp; Restore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5327" y="7305675"/>
            <a:ext cx="3009824" cy="47624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ctr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Secure data backup and recovery functionality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362340" y="5876925"/>
            <a:ext cx="3467013" cy="2133599"/>
          </a:xfrm>
          <a:prstGeom prst="roundRect">
            <a:avLst>
              <a:gd name="adj" fmla="val 10714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Rounded Rectangle 38"/>
          <p:cNvSpPr/>
          <p:nvPr/>
        </p:nvSpPr>
        <p:spPr>
          <a:xfrm>
            <a:off x="5762480" y="6105525"/>
            <a:ext cx="666733" cy="666750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0" name="Picture 39" descr="image.png"/>
          <p:cNvPicPr>
            <a:picLocks noChangeAspect="1"/>
          </p:cNvPicPr>
          <p:nvPr/>
        </p:nvPicPr>
        <p:blipFill>
          <a:blip r:embed="rId9">
            <a:alphaModFix amt="100000"/>
          </a:blip>
          <a:stretch>
            <a:fillRect/>
          </a:stretch>
        </p:blipFill>
        <p:spPr>
          <a:xfrm>
            <a:off x="5924401" y="6294054"/>
            <a:ext cx="342891" cy="28969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352916" y="6924674"/>
            <a:ext cx="1485862" cy="2666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780"/>
              </a:spcAft>
            </a:pPr>
            <a:r>
              <a:rPr sz="1315" b="1">
                <a:solidFill>
                  <a:srgbClr val="A3C6FF"/>
                </a:solidFill>
              </a:rPr>
              <a:t>Custom Receipts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90935" y="7305675"/>
            <a:ext cx="3009824" cy="47624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ctr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Personalized invoice and cash receipt formats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057948" y="5876925"/>
            <a:ext cx="3467013" cy="2133599"/>
          </a:xfrm>
          <a:prstGeom prst="roundRect">
            <a:avLst>
              <a:gd name="adj" fmla="val 10714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" name="Rounded Rectangle 43"/>
          <p:cNvSpPr/>
          <p:nvPr/>
        </p:nvSpPr>
        <p:spPr>
          <a:xfrm>
            <a:off x="9458088" y="6105525"/>
            <a:ext cx="666733" cy="666750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0">
            <a:alphaModFix amt="100000"/>
          </a:blip>
          <a:stretch>
            <a:fillRect/>
          </a:stretch>
        </p:blipFill>
        <p:spPr>
          <a:xfrm>
            <a:off x="9620009" y="6294054"/>
            <a:ext cx="342891" cy="28969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8934226" y="6924674"/>
            <a:ext cx="1714457" cy="2666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780"/>
              </a:spcAft>
            </a:pPr>
            <a:r>
              <a:rPr sz="1315" b="1">
                <a:solidFill>
                  <a:srgbClr val="A3C6FF"/>
                </a:solidFill>
              </a:rPr>
              <a:t>Product Categories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86542" y="7305675"/>
            <a:ext cx="3009824" cy="47624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ctr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Browse products by categories and quick keys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gradFill rotWithShape="1">
          <a:gsLst>
            <a:gs pos="0">
              <a:srgbClr val="1A4F8A"/>
            </a:gs>
            <a:gs pos="100000">
              <a:srgbClr val="0D2D4D"/>
            </a:gs>
          </a:gsLst>
          <a:lin scaled="0"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66733" y="380999"/>
            <a:ext cx="6676858" cy="47624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2392" b="1">
                <a:solidFill>
                  <a:srgbClr val="FFFFFF"/>
                </a:solidFill>
              </a:rPr>
              <a:t>RetailDesk vs Traditional Cash Registers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66733" y="1143000"/>
            <a:ext cx="5238619" cy="5334000"/>
          </a:xfrm>
          <a:prstGeom prst="roundRect">
            <a:avLst>
              <a:gd name="adj" fmla="val 4363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952476" y="194310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1076298" y="2088356"/>
            <a:ext cx="228594" cy="1857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81110" y="1943100"/>
            <a:ext cx="4038499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260"/>
              </a:spcAft>
            </a:pPr>
            <a:r>
              <a:rPr sz="1196" b="1">
                <a:solidFill>
                  <a:srgbClr val="A3C6FF"/>
                </a:solidFill>
              </a:rPr>
              <a:t>Free Starter Version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1110" y="2219324"/>
            <a:ext cx="4038499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No initial investment with essential features included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52476" y="268605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1076298" y="2841307"/>
            <a:ext cx="228594" cy="1657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81110" y="2686050"/>
            <a:ext cx="4038499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260"/>
              </a:spcAft>
            </a:pPr>
            <a:r>
              <a:rPr sz="1196" b="1">
                <a:solidFill>
                  <a:srgbClr val="A3C6FF"/>
                </a:solidFill>
              </a:rPr>
              <a:t>Works Anywhere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81110" y="2962274"/>
            <a:ext cx="4038499" cy="47624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Compatible with all Android devices, </a:t>
            </a:r>
            <a:r>
              <a:rPr sz="1076" b="1">
                <a:solidFill>
                  <a:srgbClr val="4FC3F7"/>
                </a:solidFill>
              </a:rPr>
              <a:t>no internet required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52476" y="3676649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1076298" y="3808094"/>
            <a:ext cx="228594" cy="1943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81110" y="3676649"/>
            <a:ext cx="4038499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260"/>
              </a:spcAft>
            </a:pPr>
            <a:r>
              <a:rPr sz="1196" b="1">
                <a:solidFill>
                  <a:srgbClr val="A3C6FF"/>
                </a:solidFill>
              </a:rPr>
              <a:t>Easy to Customize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81110" y="3943350"/>
            <a:ext cx="4038499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Scalable solution that grows with your business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52476" y="441960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1076298" y="4560570"/>
            <a:ext cx="228594" cy="19430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81110" y="4419600"/>
            <a:ext cx="4038499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260"/>
              </a:spcAft>
            </a:pPr>
            <a:r>
              <a:rPr sz="1196" b="1">
                <a:solidFill>
                  <a:srgbClr val="A3C6FF"/>
                </a:solidFill>
              </a:rPr>
              <a:t>Compatible Pricing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81110" y="4695824"/>
            <a:ext cx="4038499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Affordable options for businesses of all sizes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52476" y="516255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>
            <a:off x="1076298" y="5317807"/>
            <a:ext cx="228594" cy="16573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581110" y="5162550"/>
            <a:ext cx="4038499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260"/>
              </a:spcAft>
            </a:pPr>
            <a:r>
              <a:rPr sz="1196" b="1">
                <a:solidFill>
                  <a:srgbClr val="A3C6FF"/>
                </a:solidFill>
              </a:rPr>
              <a:t>Versatile Business Support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81110" y="5438774"/>
            <a:ext cx="4038499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Adaptable to various retail and service industries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86342" y="1904999"/>
            <a:ext cx="5238619" cy="380999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gradFill rotWithShape="1">
          <a:gsLst>
            <a:gs pos="0">
              <a:srgbClr val="1A4F8A"/>
            </a:gs>
            <a:gs pos="100000">
              <a:srgbClr val="0D2D4D"/>
            </a:gs>
          </a:gsLst>
          <a:lin scaled="0"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66733" y="380999"/>
            <a:ext cx="4705232" cy="47624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2392" b="1">
                <a:solidFill>
                  <a:srgbClr val="FFFFFF"/>
                </a:solidFill>
              </a:rPr>
              <a:t>Hardware Support &amp; Pricing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66733" y="1143000"/>
            <a:ext cx="5286242" cy="5334000"/>
          </a:xfrm>
          <a:prstGeom prst="roundRect">
            <a:avLst>
              <a:gd name="adj" fmla="val 4324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666733" y="1143000"/>
            <a:ext cx="5286242" cy="857250"/>
          </a:xfrm>
          <a:prstGeom prst="rect">
            <a:avLst/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857228" y="133350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962000" y="1475960"/>
            <a:ext cx="266693" cy="191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5862" y="1428750"/>
            <a:ext cx="1819229" cy="29527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A3C6FF"/>
                </a:solidFill>
              </a:rPr>
              <a:t>Hardware Support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57228" y="2190749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952476" y="2305610"/>
            <a:ext cx="190495" cy="1512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52516" y="2257425"/>
            <a:ext cx="1057248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Receipt Printer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390815" y="2190749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3486062" y="2300007"/>
            <a:ext cx="190495" cy="1624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86102" y="2257425"/>
            <a:ext cx="1209644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Barcode Scanner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57228" y="2724150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952476" y="2833407"/>
            <a:ext cx="190495" cy="1624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52516" y="2790824"/>
            <a:ext cx="895327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Cash Drawer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390815" y="2724150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>
            <a:off x="3486062" y="2833407"/>
            <a:ext cx="190495" cy="16248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86102" y="2790824"/>
            <a:ext cx="1219169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NFC/RFID Reader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57228" y="3257550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7">
            <a:alphaModFix amt="100000"/>
          </a:blip>
          <a:stretch>
            <a:fillRect/>
          </a:stretch>
        </p:blipFill>
        <p:spPr>
          <a:xfrm>
            <a:off x="952476" y="3378013"/>
            <a:ext cx="190495" cy="14007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52516" y="3324225"/>
            <a:ext cx="1342991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Credit Card Reader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390815" y="3257550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4" name="Picture 23" descr="image.png"/>
          <p:cNvPicPr>
            <a:picLocks noChangeAspect="1"/>
          </p:cNvPicPr>
          <p:nvPr/>
        </p:nvPicPr>
        <p:blipFill>
          <a:blip r:embed="rId8">
            <a:alphaModFix amt="100000"/>
          </a:blip>
          <a:stretch>
            <a:fillRect/>
          </a:stretch>
        </p:blipFill>
        <p:spPr>
          <a:xfrm>
            <a:off x="3508537" y="3352800"/>
            <a:ext cx="145546" cy="19049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886102" y="3324225"/>
            <a:ext cx="1152496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Android Devices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57228" y="4572000"/>
            <a:ext cx="4905252" cy="171450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ounded Rectangle 26"/>
          <p:cNvSpPr/>
          <p:nvPr/>
        </p:nvSpPr>
        <p:spPr>
          <a:xfrm>
            <a:off x="6238719" y="1143000"/>
            <a:ext cx="5286242" cy="5334000"/>
          </a:xfrm>
          <a:prstGeom prst="roundRect">
            <a:avLst>
              <a:gd name="adj" fmla="val 4324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Rectangle 27"/>
          <p:cNvSpPr/>
          <p:nvPr/>
        </p:nvSpPr>
        <p:spPr>
          <a:xfrm>
            <a:off x="6238719" y="1143000"/>
            <a:ext cx="5286242" cy="857250"/>
          </a:xfrm>
          <a:prstGeom prst="rect">
            <a:avLst/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Rounded Rectangle 28"/>
          <p:cNvSpPr/>
          <p:nvPr/>
        </p:nvSpPr>
        <p:spPr>
          <a:xfrm>
            <a:off x="6429214" y="133350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0" name="Picture 29" descr="image.png"/>
          <p:cNvPicPr>
            <a:picLocks noChangeAspect="1"/>
          </p:cNvPicPr>
          <p:nvPr/>
        </p:nvPicPr>
        <p:blipFill>
          <a:blip r:embed="rId10">
            <a:alphaModFix amt="100000"/>
          </a:blip>
          <a:stretch>
            <a:fillRect/>
          </a:stretch>
        </p:blipFill>
        <p:spPr>
          <a:xfrm>
            <a:off x="6533986" y="1475960"/>
            <a:ext cx="266693" cy="19132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057848" y="1428750"/>
            <a:ext cx="1504912" cy="29527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A3C6FF"/>
                </a:solidFill>
              </a:rPr>
              <a:t>Pricing Options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429214" y="2190749"/>
            <a:ext cx="4905252" cy="828675"/>
          </a:xfrm>
          <a:prstGeom prst="roundRect">
            <a:avLst>
              <a:gd name="adj" fmla="val 18390"/>
            </a:avLst>
          </a:prstGeom>
          <a:solidFill>
            <a:srgbClr val="FFFFF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6581610" y="2343150"/>
            <a:ext cx="1209644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A3C6FF"/>
                </a:solidFill>
              </a:rPr>
              <a:t>Starter Version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753456" y="2343150"/>
            <a:ext cx="428614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4FC3F7"/>
                </a:solidFill>
              </a:rPr>
              <a:t>FREE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81610" y="2657475"/>
            <a:ext cx="4600459" cy="2095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FFFFFF"/>
                </a:solidFill>
              </a:rPr>
              <a:t>Download from Google Play with essential features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429214" y="3171825"/>
            <a:ext cx="4905252" cy="828675"/>
          </a:xfrm>
          <a:prstGeom prst="roundRect">
            <a:avLst>
              <a:gd name="adj" fmla="val 18390"/>
            </a:avLst>
          </a:prstGeom>
          <a:solidFill>
            <a:srgbClr val="FFFFF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TextBox 36"/>
          <p:cNvSpPr txBox="1"/>
          <p:nvPr/>
        </p:nvSpPr>
        <p:spPr>
          <a:xfrm>
            <a:off x="6581610" y="3324225"/>
            <a:ext cx="1400139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A3C6FF"/>
                </a:solidFill>
              </a:rPr>
              <a:t>Standard Version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134346" y="3324225"/>
            <a:ext cx="1047723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4FC3F7"/>
                </a:solidFill>
              </a:rPr>
              <a:t>₹7800 / $160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81610" y="3638550"/>
            <a:ext cx="4600459" cy="2095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FFFFFF"/>
                </a:solidFill>
              </a:rPr>
              <a:t>Free customization invoice formats with fixed supported receipt printers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429214" y="4162424"/>
            <a:ext cx="4905252" cy="1047749"/>
          </a:xfrm>
          <a:prstGeom prst="roundRect">
            <a:avLst>
              <a:gd name="adj" fmla="val 14545"/>
            </a:avLst>
          </a:prstGeom>
          <a:solidFill>
            <a:srgbClr val="FFFFF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TextBox 40"/>
          <p:cNvSpPr txBox="1"/>
          <p:nvPr/>
        </p:nvSpPr>
        <p:spPr>
          <a:xfrm>
            <a:off x="6581610" y="4314825"/>
            <a:ext cx="1400139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A3C6FF"/>
                </a:solidFill>
              </a:rPr>
              <a:t>Premium Version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039099" y="4314825"/>
            <a:ext cx="1142971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4FC3F7"/>
                </a:solidFill>
              </a:rPr>
              <a:t>₹12800 / $260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581610" y="4629150"/>
            <a:ext cx="4600459" cy="428625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FFFFFF"/>
                </a:solidFill>
              </a:rPr>
              <a:t>Customized reports and invoice formats with support for different receipt printers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gradFill rotWithShape="1">
          <a:gsLst>
            <a:gs pos="0">
              <a:srgbClr val="1A4F8A"/>
            </a:gs>
            <a:gs pos="100000">
              <a:srgbClr val="0D2D4D"/>
            </a:gs>
          </a:gsLst>
          <a:lin scaled="0"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66733" y="380999"/>
            <a:ext cx="3314617" cy="47624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2392" b="1">
                <a:solidFill>
                  <a:srgbClr val="FFFFFF"/>
                </a:solidFill>
              </a:rPr>
              <a:t>Industries We Serve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66733" y="1143000"/>
            <a:ext cx="1990675" cy="1647825"/>
          </a:xfrm>
          <a:prstGeom prst="roundRect">
            <a:avLst>
              <a:gd name="adj" fmla="val 13872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857228" y="173355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981050" y="1874519"/>
            <a:ext cx="228594" cy="194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5862" y="1733550"/>
            <a:ext cx="981050" cy="47624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A3C6FF"/>
                </a:solidFill>
              </a:rPr>
              <a:t>Super Markets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47903" y="1143000"/>
            <a:ext cx="1990675" cy="1647825"/>
          </a:xfrm>
          <a:prstGeom prst="roundRect">
            <a:avLst>
              <a:gd name="adj" fmla="val 13872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3038399" y="173355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3162220" y="1883092"/>
            <a:ext cx="228594" cy="1771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67033" y="1733550"/>
            <a:ext cx="981050" cy="47624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A3C6FF"/>
                </a:solidFill>
              </a:rPr>
              <a:t>Retail Shops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019549" y="1143000"/>
            <a:ext cx="1990675" cy="1647825"/>
          </a:xfrm>
          <a:prstGeom prst="roundRect">
            <a:avLst>
              <a:gd name="adj" fmla="val 13872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ounded Rectangle 11"/>
          <p:cNvSpPr/>
          <p:nvPr/>
        </p:nvSpPr>
        <p:spPr>
          <a:xfrm>
            <a:off x="5210044" y="173355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5333866" y="1888807"/>
            <a:ext cx="228594" cy="1657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38679" y="1733550"/>
            <a:ext cx="981050" cy="47624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A3C6FF"/>
                </a:solidFill>
              </a:rPr>
              <a:t>Apparel &amp; Footwear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66733" y="2981325"/>
            <a:ext cx="1990675" cy="1647825"/>
          </a:xfrm>
          <a:prstGeom prst="roundRect">
            <a:avLst>
              <a:gd name="adj" fmla="val 13872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57228" y="357187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981050" y="3712845"/>
            <a:ext cx="228594" cy="19430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85862" y="3571875"/>
            <a:ext cx="981050" cy="47624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A3C6FF"/>
                </a:solidFill>
              </a:rPr>
              <a:t>Food Courts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847903" y="2981325"/>
            <a:ext cx="1990675" cy="1647825"/>
          </a:xfrm>
          <a:prstGeom prst="roundRect">
            <a:avLst>
              <a:gd name="adj" fmla="val 13872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ounded Rectangle 19"/>
          <p:cNvSpPr/>
          <p:nvPr/>
        </p:nvSpPr>
        <p:spPr>
          <a:xfrm>
            <a:off x="3038399" y="357187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>
            <a:off x="3162220" y="3721417"/>
            <a:ext cx="228594" cy="1771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667033" y="3571875"/>
            <a:ext cx="981050" cy="47624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A3C6FF"/>
                </a:solidFill>
              </a:rPr>
              <a:t>Coffee Shops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019549" y="2981325"/>
            <a:ext cx="1990675" cy="1647825"/>
          </a:xfrm>
          <a:prstGeom prst="roundRect">
            <a:avLst>
              <a:gd name="adj" fmla="val 13872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ounded Rectangle 23"/>
          <p:cNvSpPr/>
          <p:nvPr/>
        </p:nvSpPr>
        <p:spPr>
          <a:xfrm>
            <a:off x="5210044" y="357187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7">
            <a:alphaModFix amt="100000"/>
          </a:blip>
          <a:stretch>
            <a:fillRect/>
          </a:stretch>
        </p:blipFill>
        <p:spPr>
          <a:xfrm>
            <a:off x="5333866" y="3712845"/>
            <a:ext cx="228594" cy="19430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838679" y="3571875"/>
            <a:ext cx="981050" cy="47624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A3C6FF"/>
                </a:solidFill>
              </a:rPr>
              <a:t>Beauty &amp; Salon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6733" y="4829175"/>
            <a:ext cx="1990675" cy="1647825"/>
          </a:xfrm>
          <a:prstGeom prst="roundRect">
            <a:avLst>
              <a:gd name="adj" fmla="val 13872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Rounded Rectangle 27"/>
          <p:cNvSpPr/>
          <p:nvPr/>
        </p:nvSpPr>
        <p:spPr>
          <a:xfrm>
            <a:off x="857228" y="5410199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8">
            <a:alphaModFix amt="100000"/>
          </a:blip>
          <a:stretch>
            <a:fillRect/>
          </a:stretch>
        </p:blipFill>
        <p:spPr>
          <a:xfrm>
            <a:off x="981050" y="5559742"/>
            <a:ext cx="228594" cy="17716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485862" y="5410199"/>
            <a:ext cx="981050" cy="47624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A3C6FF"/>
                </a:solidFill>
              </a:rPr>
              <a:t>Furniture Stores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847903" y="4829175"/>
            <a:ext cx="1990675" cy="1647825"/>
          </a:xfrm>
          <a:prstGeom prst="roundRect">
            <a:avLst>
              <a:gd name="adj" fmla="val 13872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Rounded Rectangle 31"/>
          <p:cNvSpPr/>
          <p:nvPr/>
        </p:nvSpPr>
        <p:spPr>
          <a:xfrm>
            <a:off x="3038399" y="5410199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9">
            <a:alphaModFix amt="100000"/>
          </a:blip>
          <a:stretch>
            <a:fillRect/>
          </a:stretch>
        </p:blipFill>
        <p:spPr>
          <a:xfrm>
            <a:off x="3162220" y="5542597"/>
            <a:ext cx="228594" cy="21145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667033" y="5410199"/>
            <a:ext cx="981050" cy="47624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A3C6FF"/>
                </a:solidFill>
              </a:rPr>
              <a:t>Dairy &amp; Sweet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019549" y="4829175"/>
            <a:ext cx="1990675" cy="1647825"/>
          </a:xfrm>
          <a:prstGeom prst="roundRect">
            <a:avLst>
              <a:gd name="adj" fmla="val 13872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Rounded Rectangle 35"/>
          <p:cNvSpPr/>
          <p:nvPr/>
        </p:nvSpPr>
        <p:spPr>
          <a:xfrm>
            <a:off x="5210044" y="5410199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7" name="Picture 36" descr="image.png"/>
          <p:cNvPicPr>
            <a:picLocks noChangeAspect="1"/>
          </p:cNvPicPr>
          <p:nvPr/>
        </p:nvPicPr>
        <p:blipFill>
          <a:blip r:embed="rId10">
            <a:alphaModFix amt="100000"/>
          </a:blip>
          <a:stretch>
            <a:fillRect/>
          </a:stretch>
        </p:blipFill>
        <p:spPr>
          <a:xfrm>
            <a:off x="5333866" y="5559742"/>
            <a:ext cx="228594" cy="17716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838679" y="5410199"/>
            <a:ext cx="981050" cy="47624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A3C6FF"/>
                </a:solidFill>
              </a:rPr>
              <a:t>Liquor Shops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95967" y="1904999"/>
            <a:ext cx="4228994" cy="380999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gradFill rotWithShape="1">
          <a:gsLst>
            <a:gs pos="0">
              <a:srgbClr val="1A4F8A"/>
            </a:gs>
            <a:gs pos="100000">
              <a:srgbClr val="0D2D4D"/>
            </a:gs>
          </a:gsLst>
          <a:lin scaled="0"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66733" y="380999"/>
            <a:ext cx="1809704" cy="47624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2392" b="1">
                <a:solidFill>
                  <a:srgbClr val="FFFFFF"/>
                </a:solidFill>
              </a:rPr>
              <a:t>Contact Us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66733" y="1143000"/>
            <a:ext cx="5286242" cy="4438649"/>
          </a:xfrm>
          <a:prstGeom prst="roundRect">
            <a:avLst>
              <a:gd name="adj" fmla="val 5150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952476" y="142875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1076298" y="1569720"/>
            <a:ext cx="228594" cy="194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209" y="1428750"/>
            <a:ext cx="4048023" cy="21907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390"/>
              </a:spcAft>
            </a:pPr>
            <a:r>
              <a:rPr sz="1076" b="1">
                <a:solidFill>
                  <a:srgbClr val="A3C6FF"/>
                </a:solidFill>
              </a:rPr>
              <a:t>Website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19209" y="1724024"/>
            <a:ext cx="1419189" cy="342900"/>
          </a:xfrm>
          <a:prstGeom prst="roundRect">
            <a:avLst>
              <a:gd name="adj" fmla="val 111111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952476" y="229552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1076298" y="2450782"/>
            <a:ext cx="228594" cy="1657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19209" y="2295525"/>
            <a:ext cx="4048023" cy="21907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390"/>
              </a:spcAft>
            </a:pPr>
            <a:r>
              <a:rPr sz="1076" b="1">
                <a:solidFill>
                  <a:srgbClr val="A3C6FF"/>
                </a:solidFill>
              </a:rPr>
              <a:t>Email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19209" y="2571750"/>
            <a:ext cx="4048023" cy="2857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FFFFFF"/>
                </a:solidFill>
              </a:rPr>
              <a:t>info@bonrix.net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19209" y="2857500"/>
            <a:ext cx="4048023" cy="2857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FFFFFF"/>
                </a:solidFill>
              </a:rPr>
              <a:t>pos.bonrix@gmail.com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52476" y="337185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1076298" y="3521392"/>
            <a:ext cx="228594" cy="1771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19209" y="3371850"/>
            <a:ext cx="4048023" cy="21907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390"/>
              </a:spcAft>
            </a:pPr>
            <a:r>
              <a:rPr sz="1076" b="1">
                <a:solidFill>
                  <a:srgbClr val="A3C6FF"/>
                </a:solidFill>
              </a:rPr>
              <a:t>Phone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19209" y="3648074"/>
            <a:ext cx="4048023" cy="2857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FFFFFF"/>
                </a:solidFill>
              </a:rPr>
              <a:t>+91-9426045500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19209" y="3933824"/>
            <a:ext cx="4048023" cy="2857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FFFFFF"/>
                </a:solidFill>
              </a:rPr>
              <a:t>Landline: +91-79-26426364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52476" y="444817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1076298" y="4589145"/>
            <a:ext cx="228594" cy="19430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19209" y="4448175"/>
            <a:ext cx="4048023" cy="21907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390"/>
              </a:spcAft>
            </a:pPr>
            <a:r>
              <a:rPr sz="1076" b="1">
                <a:solidFill>
                  <a:srgbClr val="A3C6FF"/>
                </a:solidFill>
              </a:rPr>
              <a:t>Address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19209" y="4724399"/>
            <a:ext cx="4048023" cy="571500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FFFFFF"/>
                </a:solidFill>
              </a:rPr>
              <a:t>A-801, Samudra Complex, Near Klassic Gold Hotel, Off C.G.Road, Ahmedabad-380009, Gujarat, India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6733" y="5962650"/>
            <a:ext cx="5286242" cy="638175"/>
          </a:xfrm>
          <a:prstGeom prst="roundRect">
            <a:avLst>
              <a:gd name="adj" fmla="val 35820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857228" y="6153149"/>
            <a:ext cx="4905252" cy="257175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RetailDesk POS is a product of </a:t>
            </a:r>
            <a:r>
              <a:rPr sz="1076" b="1">
                <a:solidFill>
                  <a:srgbClr val="4FC3F7"/>
                </a:solidFill>
              </a:rPr>
              <a:t>Bonrix Software Systems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38719" y="2152650"/>
            <a:ext cx="5286242" cy="34290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